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546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435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294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613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389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108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823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262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8108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049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6957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8855-E353-4A51-9B95-8B24CFD8C20C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76405-18FF-46F1-8FE3-3FD75C5EC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3771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google.com/?hl=en" TargetMode="External"/><Relationship Id="rId2" Type="http://schemas.openxmlformats.org/officeDocument/2006/relationships/hyperlink" Target="http://www.ncbi.nlm.nih.gov/pubm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indeks.ceon.rs/?lang=e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543800" cy="1219199"/>
          </a:xfrm>
        </p:spPr>
        <p:txBody>
          <a:bodyPr>
            <a:normAutofit fontScale="90000"/>
          </a:bodyPr>
          <a:lstStyle/>
          <a:p>
            <a:pPr lvl="0" algn="l"/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>     Претраживање литературе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685800"/>
          </a:xfrm>
        </p:spPr>
        <p:txBody>
          <a:bodyPr/>
          <a:lstStyle/>
          <a:p>
            <a:r>
              <a:rPr lang="x-none" dirty="0" smtClean="0"/>
              <a:t>Слободан Јанковић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5502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Булови оператори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 smtClean="0"/>
              <a:t>AND, OR, NOT</a:t>
            </a:r>
          </a:p>
          <a:p>
            <a:r>
              <a:rPr lang="x-none" dirty="0" smtClean="0"/>
              <a:t>Уносе се великим словима</a:t>
            </a:r>
          </a:p>
          <a:p>
            <a:r>
              <a:rPr lang="x-none" dirty="0" smtClean="0"/>
              <a:t>Propranolol AND heart failure  - налази само чланке са оба термина</a:t>
            </a:r>
          </a:p>
          <a:p>
            <a:r>
              <a:rPr lang="x-none" dirty="0" smtClean="0"/>
              <a:t>Propranolol OR heart failure -  налази све чланке који имају бар један од термина</a:t>
            </a:r>
          </a:p>
          <a:p>
            <a:r>
              <a:rPr lang="x-none" dirty="0" smtClean="0"/>
              <a:t>Propranolol NOT heart failure – налази чланке који говоре о пропранололу, али не и о heart failure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61516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Булови оператори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Процесуирају се с лева на десно:</a:t>
            </a:r>
          </a:p>
          <a:p>
            <a:pPr lvl="1"/>
            <a:r>
              <a:rPr lang="x-none" dirty="0" smtClean="0"/>
              <a:t>Propranolol AND heart failure OR hypertension – </a:t>
            </a:r>
          </a:p>
          <a:p>
            <a:r>
              <a:rPr lang="x-none" dirty="0" smtClean="0"/>
              <a:t>То можемо да променимо заградама:</a:t>
            </a:r>
          </a:p>
          <a:p>
            <a:pPr lvl="1"/>
            <a:r>
              <a:rPr lang="x-none" dirty="0"/>
              <a:t>Propranolol AND (</a:t>
            </a:r>
            <a:r>
              <a:rPr lang="x-none" dirty="0" smtClean="0"/>
              <a:t>heart </a:t>
            </a:r>
            <a:r>
              <a:rPr lang="x-none" dirty="0"/>
              <a:t>failure OR </a:t>
            </a:r>
            <a:r>
              <a:rPr lang="x-none" dirty="0" smtClean="0"/>
              <a:t>hypertension) – </a:t>
            </a:r>
          </a:p>
        </p:txBody>
      </p:sp>
    </p:spTree>
    <p:extLst>
      <p:ext uri="{BB962C8B-B14F-4D97-AF65-F5344CB8AC3E}">
        <p14:creationId xmlns="" xmlns:p14="http://schemas.microsoft.com/office/powerpoint/2010/main" val="324418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Напредно претраживање(„Advanced search“)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 smtClean="0"/>
              <a:t>На овој страни имамо„History“ претходних претраживања</a:t>
            </a:r>
          </a:p>
          <a:p>
            <a:r>
              <a:rPr lang="x-none" dirty="0" smtClean="0"/>
              <a:t>Овде групу речи можемо издвојити у фразу, коју систем тражи само као такви, и не раставља је на појединачне речи</a:t>
            </a:r>
          </a:p>
          <a:p>
            <a:r>
              <a:rPr lang="x-none" dirty="0" smtClean="0"/>
              <a:t>Како правимо фразе?</a:t>
            </a:r>
          </a:p>
          <a:p>
            <a:pPr lvl="1"/>
            <a:r>
              <a:rPr lang="x-none" dirty="0" smtClean="0"/>
              <a:t>наводницима, нпр. „propranolol heart failure“</a:t>
            </a:r>
          </a:p>
          <a:p>
            <a:pPr lvl="1"/>
            <a:r>
              <a:rPr lang="x-none" dirty="0" smtClean="0"/>
              <a:t>цртицама, нпр. anti-inflammatory</a:t>
            </a:r>
          </a:p>
          <a:p>
            <a:pPr lvl="1"/>
            <a:r>
              <a:rPr lang="x-none" dirty="0" smtClean="0"/>
              <a:t>Скраживањем термина, нпр.  Heart fail*</a:t>
            </a:r>
          </a:p>
          <a:p>
            <a:pPr lvl="1"/>
            <a:r>
              <a:rPr lang="x-none" dirty="0" smtClean="0"/>
              <a:t>Стављањем тага после фразе, нпр. heart failure </a:t>
            </a:r>
            <a:r>
              <a:rPr lang="en-US" dirty="0" smtClean="0"/>
              <a:t>[</a:t>
            </a:r>
            <a:r>
              <a:rPr lang="en-US" dirty="0" err="1" smtClean="0"/>
              <a:t>tw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6875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Тагови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MeSH</a:t>
            </a:r>
            <a:r>
              <a:rPr lang="en-US" dirty="0"/>
              <a:t> Headings [MH] </a:t>
            </a:r>
          </a:p>
          <a:p>
            <a:r>
              <a:rPr lang="en-US" dirty="0"/>
              <a:t>Subheadings [SH] </a:t>
            </a:r>
          </a:p>
          <a:p>
            <a:r>
              <a:rPr lang="en-US" dirty="0"/>
              <a:t>Pharmacologic Action [PA] </a:t>
            </a:r>
          </a:p>
          <a:p>
            <a:r>
              <a:rPr lang="en-US" dirty="0"/>
              <a:t>Text Words [TW] </a:t>
            </a:r>
          </a:p>
          <a:p>
            <a:r>
              <a:rPr lang="en-US" dirty="0"/>
              <a:t>Corporate Author [CN] </a:t>
            </a:r>
          </a:p>
          <a:p>
            <a:r>
              <a:rPr lang="en-US" dirty="0"/>
              <a:t>Personal Name as Subject [PS] </a:t>
            </a:r>
          </a:p>
          <a:p>
            <a:r>
              <a:rPr lang="en-US" dirty="0"/>
              <a:t>Place of Publication [PL] </a:t>
            </a:r>
          </a:p>
          <a:p>
            <a:r>
              <a:rPr lang="en-US" dirty="0"/>
              <a:t>Secondary Source Identifier [SI] </a:t>
            </a:r>
          </a:p>
          <a:p>
            <a:r>
              <a:rPr lang="en-US" dirty="0"/>
              <a:t>PubMed Unique Identifier [PMID] </a:t>
            </a:r>
          </a:p>
          <a:p>
            <a:r>
              <a:rPr lang="en-US" dirty="0"/>
              <a:t>Affiliation [AD] </a:t>
            </a:r>
          </a:p>
          <a:p>
            <a:r>
              <a:rPr lang="en-US" dirty="0"/>
              <a:t>Grant Number [</a:t>
            </a:r>
            <a:r>
              <a:rPr lang="en-US"/>
              <a:t>GR</a:t>
            </a:r>
            <a:r>
              <a:rPr lang="en-US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4616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Рад са базама података у фармацији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Које базе користити?</a:t>
            </a:r>
          </a:p>
          <a:p>
            <a:r>
              <a:rPr lang="x-none" dirty="0" smtClean="0"/>
              <a:t>Како претраживати базе података?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69067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Најважније базе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MEDLINE (PubMed) </a:t>
            </a:r>
            <a:r>
              <a:rPr lang="x-none" dirty="0" smtClean="0">
                <a:hlinkClick r:id="rId2"/>
              </a:rPr>
              <a:t>http://www.ncbi.nlm.nih.gov/pubmed</a:t>
            </a:r>
            <a:r>
              <a:rPr lang="x-none" dirty="0" smtClean="0"/>
              <a:t> </a:t>
            </a:r>
          </a:p>
          <a:p>
            <a:r>
              <a:rPr lang="x-none" dirty="0" smtClean="0"/>
              <a:t>GoogleScholar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https://scholar.google.com/?</a:t>
            </a:r>
            <a:r>
              <a:rPr lang="en-US" dirty="0" smtClean="0">
                <a:hlinkClick r:id="rId3"/>
              </a:rPr>
              <a:t>hl=en</a:t>
            </a:r>
            <a:r>
              <a:rPr lang="en-US" dirty="0" smtClean="0"/>
              <a:t> </a:t>
            </a:r>
            <a:r>
              <a:rPr lang="x-none" dirty="0" smtClean="0"/>
              <a:t> </a:t>
            </a:r>
          </a:p>
          <a:p>
            <a:r>
              <a:rPr lang="x-none" dirty="0" smtClean="0"/>
              <a:t>SCIndex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http://scindeks.ceon.rs/?</a:t>
            </a:r>
            <a:r>
              <a:rPr lang="en-US" dirty="0" smtClean="0">
                <a:hlinkClick r:id="rId4"/>
              </a:rPr>
              <a:t>lang=en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05642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Претраживање MEDLINE-a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Терминологија</a:t>
            </a:r>
          </a:p>
          <a:p>
            <a:pPr lvl="1"/>
            <a:r>
              <a:rPr lang="en-US" dirty="0"/>
              <a:t>The Medical Subject Headings (</a:t>
            </a:r>
            <a:r>
              <a:rPr lang="en-US" dirty="0" err="1"/>
              <a:t>MeSH</a:t>
            </a:r>
            <a:r>
              <a:rPr lang="en-US" dirty="0" smtClean="0"/>
              <a:t>®)</a:t>
            </a:r>
            <a:r>
              <a:rPr lang="x-none" dirty="0" smtClean="0"/>
              <a:t> – стандардизовани речник Medline baze (tezaurus) где су термини хијерархијски поређани</a:t>
            </a:r>
          </a:p>
          <a:p>
            <a:pPr lvl="1"/>
            <a:r>
              <a:rPr lang="x-none" dirty="0" smtClean="0"/>
              <a:t>Боље је користити термине из речника, шансе за проналажење жељених радова су многоструко веће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3658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MeSH има 16 главних термина, који се даље гранају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Anatomy</a:t>
            </a:r>
          </a:p>
          <a:p>
            <a:r>
              <a:rPr lang="en-US" dirty="0"/>
              <a:t>Organisms</a:t>
            </a:r>
          </a:p>
          <a:p>
            <a:r>
              <a:rPr lang="en-US" dirty="0"/>
              <a:t>Diseases</a:t>
            </a:r>
          </a:p>
          <a:p>
            <a:r>
              <a:rPr lang="en-US" dirty="0"/>
              <a:t>Chemicals and Drugs</a:t>
            </a:r>
          </a:p>
          <a:p>
            <a:r>
              <a:rPr lang="en-US" dirty="0"/>
              <a:t>Analytical, Diagnostic and Therapeutic Techniques and Equipment</a:t>
            </a:r>
          </a:p>
          <a:p>
            <a:r>
              <a:rPr lang="en-US" dirty="0"/>
              <a:t>Psychiatry and Psychology</a:t>
            </a:r>
          </a:p>
          <a:p>
            <a:r>
              <a:rPr lang="en-US" dirty="0"/>
              <a:t>Phenomena and Processes</a:t>
            </a:r>
          </a:p>
          <a:p>
            <a:r>
              <a:rPr lang="en-US" dirty="0"/>
              <a:t>Disciplines and Occupations</a:t>
            </a:r>
          </a:p>
          <a:p>
            <a:r>
              <a:rPr lang="en-US" dirty="0"/>
              <a:t>Anthropology, Education, Sociology and Social Phenomena</a:t>
            </a:r>
          </a:p>
          <a:p>
            <a:r>
              <a:rPr lang="en-US" dirty="0"/>
              <a:t>Technology, Industry, Agriculture</a:t>
            </a:r>
          </a:p>
          <a:p>
            <a:r>
              <a:rPr lang="en-US" dirty="0"/>
              <a:t>Humanities</a:t>
            </a:r>
          </a:p>
          <a:p>
            <a:r>
              <a:rPr lang="en-US" dirty="0"/>
              <a:t>Information Science</a:t>
            </a:r>
          </a:p>
          <a:p>
            <a:r>
              <a:rPr lang="en-US" dirty="0"/>
              <a:t>Named Groups</a:t>
            </a:r>
          </a:p>
          <a:p>
            <a:r>
              <a:rPr lang="en-US" dirty="0"/>
              <a:t>Health Care</a:t>
            </a:r>
          </a:p>
          <a:p>
            <a:r>
              <a:rPr lang="en-US" dirty="0"/>
              <a:t>Publication Characteristics</a:t>
            </a:r>
          </a:p>
          <a:p>
            <a:r>
              <a:rPr lang="en-US" dirty="0" err="1"/>
              <a:t>Geographicals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57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Пример гранања трминаMeSH-a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35280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5105400"/>
            <a:ext cx="6720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Ако при претрази унесемо „face“, претрага ће укључити и све </a:t>
            </a:r>
          </a:p>
          <a:p>
            <a:r>
              <a:rPr lang="x-none" dirty="0" smtClean="0"/>
              <a:t>Термине испод „face“. То се зове„аутоматска експлозија“ термина.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64501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Основно претраживањеMEDLINE-a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 smtClean="0"/>
              <a:t>У „прозор“ претраживача унети речи које што боље описују проблем који истражујете</a:t>
            </a:r>
          </a:p>
          <a:p>
            <a:r>
              <a:rPr lang="x-none" dirty="0" smtClean="0"/>
              <a:t>Не уносите знакове интерпункције</a:t>
            </a:r>
          </a:p>
          <a:p>
            <a:r>
              <a:rPr lang="x-none" dirty="0" smtClean="0"/>
              <a:t>Не уносите Булов оператор (AND), јер систем то сам уноси</a:t>
            </a:r>
          </a:p>
          <a:p>
            <a:r>
              <a:rPr lang="x-none" dirty="0" smtClean="0"/>
              <a:t>Ако не стављате наводнике или звездице, приликом претраживања систем укључи„</a:t>
            </a:r>
            <a:r>
              <a:rPr lang="x-none" b="1" dirty="0" smtClean="0"/>
              <a:t>Automatic Term Mapping</a:t>
            </a:r>
            <a:r>
              <a:rPr lang="x-none" dirty="0" smtClean="0"/>
              <a:t>“, који унете речи прво тражи међу MeSH терминима, па називима часописа и на крају међу ауторима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03560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Основно претраживање MEDLINE-a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Citation </a:t>
            </a:r>
            <a:r>
              <a:rPr lang="en-US" dirty="0" smtClean="0"/>
              <a:t>Sensor</a:t>
            </a:r>
            <a:r>
              <a:rPr lang="x-none" dirty="0" smtClean="0"/>
              <a:t> – ако међу речима које сте унели има оних које личе на назив часописа укључи се „citation sensor“ , претражије међу цитатима, и даје резултат у посебном прозорчету</a:t>
            </a:r>
          </a:p>
          <a:p>
            <a:r>
              <a:rPr lang="x-none" dirty="0" smtClean="0"/>
              <a:t>Similar articles – кад нађете бар један одговарајући чланак, појаве се чланци који су слични пронађеном аутоматски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680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Основно претраживањеMEDLINE-a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Филтери, са леве стране, ограничавају претрагу</a:t>
            </a:r>
          </a:p>
          <a:p>
            <a:pPr lvl="1"/>
            <a:r>
              <a:rPr lang="x-none" dirty="0" smtClean="0"/>
              <a:t>Врста чланка</a:t>
            </a:r>
          </a:p>
          <a:p>
            <a:pPr lvl="1"/>
            <a:r>
              <a:rPr lang="x-none" dirty="0" smtClean="0"/>
              <a:t>Година публикације</a:t>
            </a:r>
          </a:p>
          <a:p>
            <a:pPr lvl="1"/>
            <a:r>
              <a:rPr lang="x-none" dirty="0" smtClean="0"/>
              <a:t>Области </a:t>
            </a:r>
          </a:p>
          <a:p>
            <a:pPr lvl="1"/>
            <a:r>
              <a:rPr lang="x-none" dirty="0" smtClean="0"/>
              <a:t>Категорије часописа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327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510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    Претраживање литературе</vt:lpstr>
      <vt:lpstr>Рад са базама података у фармацији</vt:lpstr>
      <vt:lpstr>Најважније базе</vt:lpstr>
      <vt:lpstr>Претраживање MEDLINE-a</vt:lpstr>
      <vt:lpstr>MeSH има 16 главних термина, који се даље гранају</vt:lpstr>
      <vt:lpstr>Пример гранања трминаMeSH-a</vt:lpstr>
      <vt:lpstr>Основно претраживањеMEDLINE-a</vt:lpstr>
      <vt:lpstr>Основно претраживање MEDLINE-a</vt:lpstr>
      <vt:lpstr>Основно претраживањеMEDLINE-a</vt:lpstr>
      <vt:lpstr>Булови оператори</vt:lpstr>
      <vt:lpstr>Булови оператори</vt:lpstr>
      <vt:lpstr>Напредно претраживање(„Advanced search“)</vt:lpstr>
      <vt:lpstr>Тагови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Slobodan Jankovic</dc:creator>
  <cp:lastModifiedBy>Windows User</cp:lastModifiedBy>
  <cp:revision>45</cp:revision>
  <dcterms:created xsi:type="dcterms:W3CDTF">2016-09-12T19:09:13Z</dcterms:created>
  <dcterms:modified xsi:type="dcterms:W3CDTF">2017-02-01T10:23:43Z</dcterms:modified>
</cp:coreProperties>
</file>